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60" r:id="rId2"/>
  </p:sldIdLst>
  <p:sldSz cx="7559675" cy="10691813"/>
  <p:notesSz cx="7053263" cy="9309100"/>
  <p:defaultTextStyle>
    <a:defPPr>
      <a:defRPr lang="en-US"/>
    </a:defPPr>
    <a:lvl1pPr marL="0" algn="l" defTabSz="819395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409698" algn="l" defTabSz="819395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819395" algn="l" defTabSz="819395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229093" algn="l" defTabSz="819395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1638791" algn="l" defTabSz="819395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2048488" algn="l" defTabSz="819395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2458186" algn="l" defTabSz="819395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2867884" algn="l" defTabSz="819395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3277582" algn="l" defTabSz="819395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3"/>
    <a:srgbClr val="F1503F"/>
    <a:srgbClr val="BC74A2"/>
    <a:srgbClr val="FB7E71"/>
    <a:srgbClr val="CF9DC2"/>
    <a:srgbClr val="D7F63A"/>
    <a:srgbClr val="BCDD53"/>
    <a:srgbClr val="CE6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038" y="-3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96CCD-5011-4137-A3FE-B44C96578373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2A825B89-7346-40B1-AC6B-9714DB0900DF}">
      <dgm:prSet phldrT="[Text]" custT="1"/>
      <dgm:spPr>
        <a:solidFill>
          <a:srgbClr val="D7F63A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120</a:t>
          </a:r>
        </a:p>
      </dgm:t>
    </dgm:pt>
    <dgm:pt modelId="{CCC80020-875F-42E6-ADE4-EC7952F8B3FF}" type="parTrans" cxnId="{12F1C641-7C4B-4125-B66C-208746E97BFE}">
      <dgm:prSet/>
      <dgm:spPr/>
      <dgm:t>
        <a:bodyPr/>
        <a:lstStyle/>
        <a:p>
          <a:endParaRPr lang="en-US"/>
        </a:p>
      </dgm:t>
    </dgm:pt>
    <dgm:pt modelId="{73A612F1-0A77-41B1-86D3-5ACF9B0F2D22}" type="sibTrans" cxnId="{12F1C641-7C4B-4125-B66C-208746E97BFE}">
      <dgm:prSet/>
      <dgm:spPr/>
      <dgm:t>
        <a:bodyPr/>
        <a:lstStyle/>
        <a:p>
          <a:endParaRPr lang="en-US"/>
        </a:p>
      </dgm:t>
    </dgm:pt>
    <dgm:pt modelId="{2006B5EB-E85E-4641-894D-CB6A36CD86E5}">
      <dgm:prSet phldrT="[Text]" custT="1"/>
      <dgm:spPr>
        <a:solidFill>
          <a:srgbClr val="CF9DC2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72833</a:t>
          </a:r>
        </a:p>
      </dgm:t>
    </dgm:pt>
    <dgm:pt modelId="{E750C139-D38D-4A54-8819-FAA212ED1813}" type="parTrans" cxnId="{0D2BBB8D-1F73-4DBE-A6D1-5D020180BB5B}">
      <dgm:prSet/>
      <dgm:spPr/>
      <dgm:t>
        <a:bodyPr/>
        <a:lstStyle/>
        <a:p>
          <a:endParaRPr lang="en-US"/>
        </a:p>
      </dgm:t>
    </dgm:pt>
    <dgm:pt modelId="{FC25F34B-EAFF-42D7-B0B2-6F1E9FA626CC}" type="sibTrans" cxnId="{0D2BBB8D-1F73-4DBE-A6D1-5D020180BB5B}">
      <dgm:prSet/>
      <dgm:spPr/>
      <dgm:t>
        <a:bodyPr/>
        <a:lstStyle/>
        <a:p>
          <a:endParaRPr lang="en-US"/>
        </a:p>
      </dgm:t>
    </dgm:pt>
    <dgm:pt modelId="{009D1DD3-50FD-45C8-94F7-EA537BEE4F96}">
      <dgm:prSet phldrT="[Text]" custT="1"/>
      <dgm:spPr>
        <a:solidFill>
          <a:srgbClr val="FB7E7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2259</a:t>
          </a:r>
        </a:p>
      </dgm:t>
    </dgm:pt>
    <dgm:pt modelId="{1C8CD33F-A5E2-4863-B313-E15F541798B2}" type="parTrans" cxnId="{DA0C7F8A-2590-4BE1-9CAC-EE20FC1617BE}">
      <dgm:prSet/>
      <dgm:spPr/>
      <dgm:t>
        <a:bodyPr/>
        <a:lstStyle/>
        <a:p>
          <a:endParaRPr lang="en-US"/>
        </a:p>
      </dgm:t>
    </dgm:pt>
    <dgm:pt modelId="{BDFC20D1-7A3E-4DC2-A9F1-A2676128F21A}" type="sibTrans" cxnId="{DA0C7F8A-2590-4BE1-9CAC-EE20FC1617BE}">
      <dgm:prSet/>
      <dgm:spPr/>
      <dgm:t>
        <a:bodyPr/>
        <a:lstStyle/>
        <a:p>
          <a:endParaRPr lang="en-US"/>
        </a:p>
      </dgm:t>
    </dgm:pt>
    <dgm:pt modelId="{7AEC2F89-7974-4553-9D29-9C4886977FD3}" type="pres">
      <dgm:prSet presAssocID="{FBC96CCD-5011-4137-A3FE-B44C96578373}" presName="diagram" presStyleCnt="0">
        <dgm:presLayoutVars>
          <dgm:dir/>
          <dgm:animLvl val="lvl"/>
          <dgm:resizeHandles val="exact"/>
        </dgm:presLayoutVars>
      </dgm:prSet>
      <dgm:spPr/>
    </dgm:pt>
    <dgm:pt modelId="{0A0EB4C9-B1E5-4EDF-A2F9-56D113836D12}" type="pres">
      <dgm:prSet presAssocID="{2A825B89-7346-40B1-AC6B-9714DB0900DF}" presName="compNode" presStyleCnt="0"/>
      <dgm:spPr/>
    </dgm:pt>
    <dgm:pt modelId="{E4D2C76B-9451-4B6E-9DB5-61B0A3945C27}" type="pres">
      <dgm:prSet presAssocID="{2A825B89-7346-40B1-AC6B-9714DB0900DF}" presName="childRect" presStyleLbl="bgAcc1" presStyleIdx="0" presStyleCnt="3" custScaleY="60932" custLinFactNeighborX="1119" custLinFactNeighborY="5915">
        <dgm:presLayoutVars>
          <dgm:bulletEnabled val="1"/>
        </dgm:presLayoutVars>
      </dgm:prSet>
      <dgm:spPr>
        <a:solidFill>
          <a:srgbClr val="92D050">
            <a:alpha val="90000"/>
          </a:srgbClr>
        </a:solidFill>
        <a:ln>
          <a:solidFill>
            <a:schemeClr val="tx1"/>
          </a:solidFill>
        </a:ln>
      </dgm:spPr>
    </dgm:pt>
    <dgm:pt modelId="{E832FD0B-4E47-4B83-927F-4194F84A42F1}" type="pres">
      <dgm:prSet presAssocID="{2A825B89-7346-40B1-AC6B-9714DB0900D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F1105E3-03EE-4DF2-AF79-7C95AA633641}" type="pres">
      <dgm:prSet presAssocID="{2A825B89-7346-40B1-AC6B-9714DB0900DF}" presName="parentRect" presStyleLbl="alignNode1" presStyleIdx="0" presStyleCnt="3" custLinFactNeighborX="1119" custLinFactNeighborY="-25660"/>
      <dgm:spPr/>
    </dgm:pt>
    <dgm:pt modelId="{92911A0A-A4F8-409E-8A13-31EDA1046C70}" type="pres">
      <dgm:prSet presAssocID="{2A825B89-7346-40B1-AC6B-9714DB0900DF}" presName="adorn" presStyleLbl="fgAccFollowNode1" presStyleIdx="0" presStyleCnt="3" custScaleX="92722" custScaleY="81397" custLinFactNeighborX="-16743" custLinFactNeighborY="-4739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0AAFFE2A-9AB9-4F4C-8199-6F4324DB7498}" type="pres">
      <dgm:prSet presAssocID="{73A612F1-0A77-41B1-86D3-5ACF9B0F2D22}" presName="sibTrans" presStyleLbl="sibTrans2D1" presStyleIdx="0" presStyleCnt="0"/>
      <dgm:spPr/>
    </dgm:pt>
    <dgm:pt modelId="{856E9046-DBFF-48CC-BB8F-2E8DC6BBF21B}" type="pres">
      <dgm:prSet presAssocID="{2006B5EB-E85E-4641-894D-CB6A36CD86E5}" presName="compNode" presStyleCnt="0"/>
      <dgm:spPr/>
    </dgm:pt>
    <dgm:pt modelId="{4F409E93-AF17-4836-842C-249DA2A70BD1}" type="pres">
      <dgm:prSet presAssocID="{2006B5EB-E85E-4641-894D-CB6A36CD86E5}" presName="childRect" presStyleLbl="bgAcc1" presStyleIdx="1" presStyleCnt="3" custScaleY="62564" custLinFactNeighborX="829" custLinFactNeighborY="5368">
        <dgm:presLayoutVars>
          <dgm:bulletEnabled val="1"/>
        </dgm:presLayoutVars>
      </dgm:prSet>
      <dgm:spPr>
        <a:solidFill>
          <a:srgbClr val="CE62CE">
            <a:alpha val="90000"/>
          </a:srgbClr>
        </a:solidFill>
        <a:ln>
          <a:solidFill>
            <a:schemeClr val="tx1"/>
          </a:solidFill>
        </a:ln>
      </dgm:spPr>
    </dgm:pt>
    <dgm:pt modelId="{B87046DF-D176-4BEB-80B2-4BC89C5B764C}" type="pres">
      <dgm:prSet presAssocID="{2006B5EB-E85E-4641-894D-CB6A36CD86E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5263670-1E82-4D75-948B-A3D05F0B3B6A}" type="pres">
      <dgm:prSet presAssocID="{2006B5EB-E85E-4641-894D-CB6A36CD86E5}" presName="parentRect" presStyleLbl="alignNode1" presStyleIdx="1" presStyleCnt="3" custScaleX="99576" custLinFactNeighborX="1941" custLinFactNeighborY="-29452"/>
      <dgm:spPr/>
    </dgm:pt>
    <dgm:pt modelId="{1813E4D9-0CEB-45DD-90BB-E64B0EFD624A}" type="pres">
      <dgm:prSet presAssocID="{2006B5EB-E85E-4641-894D-CB6A36CD86E5}" presName="adorn" presStyleLbl="fgAccFollowNode1" presStyleIdx="1" presStyleCnt="3" custScaleX="88097" custScaleY="74562" custLinFactNeighborX="-13495" custLinFactNeighborY="-4125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B8CCC88-D0D0-454C-A592-7294F5BFA1FF}" type="pres">
      <dgm:prSet presAssocID="{FC25F34B-EAFF-42D7-B0B2-6F1E9FA626CC}" presName="sibTrans" presStyleLbl="sibTrans2D1" presStyleIdx="0" presStyleCnt="0"/>
      <dgm:spPr/>
    </dgm:pt>
    <dgm:pt modelId="{8B24C7EF-35C3-4B52-AF9F-53664D37948B}" type="pres">
      <dgm:prSet presAssocID="{009D1DD3-50FD-45C8-94F7-EA537BEE4F96}" presName="compNode" presStyleCnt="0"/>
      <dgm:spPr/>
    </dgm:pt>
    <dgm:pt modelId="{4D0FB971-BB58-4F32-94F4-D83FB6E8C004}" type="pres">
      <dgm:prSet presAssocID="{009D1DD3-50FD-45C8-94F7-EA537BEE4F96}" presName="childRect" presStyleLbl="bgAcc1" presStyleIdx="2" presStyleCnt="3" custScaleY="65049" custLinFactNeighborX="-1684" custLinFactNeighborY="6480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  <a:ln>
          <a:solidFill>
            <a:schemeClr val="tx1"/>
          </a:solidFill>
        </a:ln>
      </dgm:spPr>
    </dgm:pt>
    <dgm:pt modelId="{1F2FD29F-9764-4FF9-9588-93F35F04628C}" type="pres">
      <dgm:prSet presAssocID="{009D1DD3-50FD-45C8-94F7-EA537BEE4F9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9E2F786-D6B2-4C83-9D57-5BFEFA3517E2}" type="pres">
      <dgm:prSet presAssocID="{009D1DD3-50FD-45C8-94F7-EA537BEE4F96}" presName="parentRect" presStyleLbl="alignNode1" presStyleIdx="2" presStyleCnt="3" custLinFactNeighborX="-1684" custLinFactNeighborY="-22896"/>
      <dgm:spPr/>
    </dgm:pt>
    <dgm:pt modelId="{1D7552C0-9F94-4C93-AC9A-9EB9EF2FF800}" type="pres">
      <dgm:prSet presAssocID="{009D1DD3-50FD-45C8-94F7-EA537BEE4F96}" presName="adorn" presStyleLbl="fgAccFollowNode1" presStyleIdx="2" presStyleCnt="3" custScaleX="85073" custScaleY="74375" custLinFactNeighborX="-20496" custLinFactNeighborY="-4253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8C9CBA2C-057A-4BB0-9042-EF592094EFAC}" type="presOf" srcId="{FC25F34B-EAFF-42D7-B0B2-6F1E9FA626CC}" destId="{7B8CCC88-D0D0-454C-A592-7294F5BFA1FF}" srcOrd="0" destOrd="0" presId="urn:microsoft.com/office/officeart/2005/8/layout/bList2"/>
    <dgm:cxn modelId="{9DDE0A3F-71BA-405D-B7CE-467E74B43939}" type="presOf" srcId="{2A825B89-7346-40B1-AC6B-9714DB0900DF}" destId="{DF1105E3-03EE-4DF2-AF79-7C95AA633641}" srcOrd="1" destOrd="0" presId="urn:microsoft.com/office/officeart/2005/8/layout/bList2"/>
    <dgm:cxn modelId="{12F1C641-7C4B-4125-B66C-208746E97BFE}" srcId="{FBC96CCD-5011-4137-A3FE-B44C96578373}" destId="{2A825B89-7346-40B1-AC6B-9714DB0900DF}" srcOrd="0" destOrd="0" parTransId="{CCC80020-875F-42E6-ADE4-EC7952F8B3FF}" sibTransId="{73A612F1-0A77-41B1-86D3-5ACF9B0F2D22}"/>
    <dgm:cxn modelId="{CC707C5A-0D6B-40AC-BAEC-119E777BFFC7}" type="presOf" srcId="{FBC96CCD-5011-4137-A3FE-B44C96578373}" destId="{7AEC2F89-7974-4553-9D29-9C4886977FD3}" srcOrd="0" destOrd="0" presId="urn:microsoft.com/office/officeart/2005/8/layout/bList2"/>
    <dgm:cxn modelId="{5CE70489-B7D2-48CD-A8A1-74D77BEE3B1F}" type="presOf" srcId="{009D1DD3-50FD-45C8-94F7-EA537BEE4F96}" destId="{1F2FD29F-9764-4FF9-9588-93F35F04628C}" srcOrd="0" destOrd="0" presId="urn:microsoft.com/office/officeart/2005/8/layout/bList2"/>
    <dgm:cxn modelId="{DA0C7F8A-2590-4BE1-9CAC-EE20FC1617BE}" srcId="{FBC96CCD-5011-4137-A3FE-B44C96578373}" destId="{009D1DD3-50FD-45C8-94F7-EA537BEE4F96}" srcOrd="2" destOrd="0" parTransId="{1C8CD33F-A5E2-4863-B313-E15F541798B2}" sibTransId="{BDFC20D1-7A3E-4DC2-A9F1-A2676128F21A}"/>
    <dgm:cxn modelId="{0D2BBB8D-1F73-4DBE-A6D1-5D020180BB5B}" srcId="{FBC96CCD-5011-4137-A3FE-B44C96578373}" destId="{2006B5EB-E85E-4641-894D-CB6A36CD86E5}" srcOrd="1" destOrd="0" parTransId="{E750C139-D38D-4A54-8819-FAA212ED1813}" sibTransId="{FC25F34B-EAFF-42D7-B0B2-6F1E9FA626CC}"/>
    <dgm:cxn modelId="{256BF6A1-7C14-4B35-9E10-4D9B4D998C2A}" type="presOf" srcId="{73A612F1-0A77-41B1-86D3-5ACF9B0F2D22}" destId="{0AAFFE2A-9AB9-4F4C-8199-6F4324DB7498}" srcOrd="0" destOrd="0" presId="urn:microsoft.com/office/officeart/2005/8/layout/bList2"/>
    <dgm:cxn modelId="{A96CE1B0-C719-413E-B000-3B286EE73DBD}" type="presOf" srcId="{2006B5EB-E85E-4641-894D-CB6A36CD86E5}" destId="{35263670-1E82-4D75-948B-A3D05F0B3B6A}" srcOrd="1" destOrd="0" presId="urn:microsoft.com/office/officeart/2005/8/layout/bList2"/>
    <dgm:cxn modelId="{F62D16BF-4705-4EDF-BD94-E159431C2C91}" type="presOf" srcId="{2006B5EB-E85E-4641-894D-CB6A36CD86E5}" destId="{B87046DF-D176-4BEB-80B2-4BC89C5B764C}" srcOrd="0" destOrd="0" presId="urn:microsoft.com/office/officeart/2005/8/layout/bList2"/>
    <dgm:cxn modelId="{77BB2AD5-BBE3-4F88-BFD5-3EBC6275F941}" type="presOf" srcId="{2A825B89-7346-40B1-AC6B-9714DB0900DF}" destId="{E832FD0B-4E47-4B83-927F-4194F84A42F1}" srcOrd="0" destOrd="0" presId="urn:microsoft.com/office/officeart/2005/8/layout/bList2"/>
    <dgm:cxn modelId="{6AFE03F4-3BE5-44E2-9063-4C9D7F26751B}" type="presOf" srcId="{009D1DD3-50FD-45C8-94F7-EA537BEE4F96}" destId="{59E2F786-D6B2-4C83-9D57-5BFEFA3517E2}" srcOrd="1" destOrd="0" presId="urn:microsoft.com/office/officeart/2005/8/layout/bList2"/>
    <dgm:cxn modelId="{9B29E286-79D9-4877-AD79-2C3C8A94021D}" type="presParOf" srcId="{7AEC2F89-7974-4553-9D29-9C4886977FD3}" destId="{0A0EB4C9-B1E5-4EDF-A2F9-56D113836D12}" srcOrd="0" destOrd="0" presId="urn:microsoft.com/office/officeart/2005/8/layout/bList2"/>
    <dgm:cxn modelId="{EB6CC450-7547-4D82-ABC9-48D470CF86A9}" type="presParOf" srcId="{0A0EB4C9-B1E5-4EDF-A2F9-56D113836D12}" destId="{E4D2C76B-9451-4B6E-9DB5-61B0A3945C27}" srcOrd="0" destOrd="0" presId="urn:microsoft.com/office/officeart/2005/8/layout/bList2"/>
    <dgm:cxn modelId="{A3B7F24C-A76C-4611-9AF2-ABFB19AB02B3}" type="presParOf" srcId="{0A0EB4C9-B1E5-4EDF-A2F9-56D113836D12}" destId="{E832FD0B-4E47-4B83-927F-4194F84A42F1}" srcOrd="1" destOrd="0" presId="urn:microsoft.com/office/officeart/2005/8/layout/bList2"/>
    <dgm:cxn modelId="{655D5173-E880-4D2C-AA1F-1CEAA995E9AC}" type="presParOf" srcId="{0A0EB4C9-B1E5-4EDF-A2F9-56D113836D12}" destId="{DF1105E3-03EE-4DF2-AF79-7C95AA633641}" srcOrd="2" destOrd="0" presId="urn:microsoft.com/office/officeart/2005/8/layout/bList2"/>
    <dgm:cxn modelId="{11D0B89A-635B-43F3-81FC-71F607AF3AF5}" type="presParOf" srcId="{0A0EB4C9-B1E5-4EDF-A2F9-56D113836D12}" destId="{92911A0A-A4F8-409E-8A13-31EDA1046C70}" srcOrd="3" destOrd="0" presId="urn:microsoft.com/office/officeart/2005/8/layout/bList2"/>
    <dgm:cxn modelId="{1C30F701-1047-44A1-9384-2DE764CF8159}" type="presParOf" srcId="{7AEC2F89-7974-4553-9D29-9C4886977FD3}" destId="{0AAFFE2A-9AB9-4F4C-8199-6F4324DB7498}" srcOrd="1" destOrd="0" presId="urn:microsoft.com/office/officeart/2005/8/layout/bList2"/>
    <dgm:cxn modelId="{1D9E0FE6-0B3C-4A94-A7C0-B9FB60DEC3FB}" type="presParOf" srcId="{7AEC2F89-7974-4553-9D29-9C4886977FD3}" destId="{856E9046-DBFF-48CC-BB8F-2E8DC6BBF21B}" srcOrd="2" destOrd="0" presId="urn:microsoft.com/office/officeart/2005/8/layout/bList2"/>
    <dgm:cxn modelId="{84A78758-2159-4204-A09E-9210D43F5484}" type="presParOf" srcId="{856E9046-DBFF-48CC-BB8F-2E8DC6BBF21B}" destId="{4F409E93-AF17-4836-842C-249DA2A70BD1}" srcOrd="0" destOrd="0" presId="urn:microsoft.com/office/officeart/2005/8/layout/bList2"/>
    <dgm:cxn modelId="{BD1ADE01-A665-4724-90BC-4F6CC65356DD}" type="presParOf" srcId="{856E9046-DBFF-48CC-BB8F-2E8DC6BBF21B}" destId="{B87046DF-D176-4BEB-80B2-4BC89C5B764C}" srcOrd="1" destOrd="0" presId="urn:microsoft.com/office/officeart/2005/8/layout/bList2"/>
    <dgm:cxn modelId="{5CE78B47-2703-495B-94ED-9BBA645B12F1}" type="presParOf" srcId="{856E9046-DBFF-48CC-BB8F-2E8DC6BBF21B}" destId="{35263670-1E82-4D75-948B-A3D05F0B3B6A}" srcOrd="2" destOrd="0" presId="urn:microsoft.com/office/officeart/2005/8/layout/bList2"/>
    <dgm:cxn modelId="{394437E1-67BB-44F1-BC1D-68AA0FB14F85}" type="presParOf" srcId="{856E9046-DBFF-48CC-BB8F-2E8DC6BBF21B}" destId="{1813E4D9-0CEB-45DD-90BB-E64B0EFD624A}" srcOrd="3" destOrd="0" presId="urn:microsoft.com/office/officeart/2005/8/layout/bList2"/>
    <dgm:cxn modelId="{E92D65AA-B172-44F5-84EA-82377F43A9F4}" type="presParOf" srcId="{7AEC2F89-7974-4553-9D29-9C4886977FD3}" destId="{7B8CCC88-D0D0-454C-A592-7294F5BFA1FF}" srcOrd="3" destOrd="0" presId="urn:microsoft.com/office/officeart/2005/8/layout/bList2"/>
    <dgm:cxn modelId="{389EE660-74C3-4A48-8030-E308DE0FE46B}" type="presParOf" srcId="{7AEC2F89-7974-4553-9D29-9C4886977FD3}" destId="{8B24C7EF-35C3-4B52-AF9F-53664D37948B}" srcOrd="4" destOrd="0" presId="urn:microsoft.com/office/officeart/2005/8/layout/bList2"/>
    <dgm:cxn modelId="{B1B3E902-8ACD-4394-B8F3-DF02175622CB}" type="presParOf" srcId="{8B24C7EF-35C3-4B52-AF9F-53664D37948B}" destId="{4D0FB971-BB58-4F32-94F4-D83FB6E8C004}" srcOrd="0" destOrd="0" presId="urn:microsoft.com/office/officeart/2005/8/layout/bList2"/>
    <dgm:cxn modelId="{011E39F5-5537-4537-AE84-01F44953523D}" type="presParOf" srcId="{8B24C7EF-35C3-4B52-AF9F-53664D37948B}" destId="{1F2FD29F-9764-4FF9-9588-93F35F04628C}" srcOrd="1" destOrd="0" presId="urn:microsoft.com/office/officeart/2005/8/layout/bList2"/>
    <dgm:cxn modelId="{058518F5-1747-4DC0-B14A-DBF54AD794B3}" type="presParOf" srcId="{8B24C7EF-35C3-4B52-AF9F-53664D37948B}" destId="{59E2F786-D6B2-4C83-9D57-5BFEFA3517E2}" srcOrd="2" destOrd="0" presId="urn:microsoft.com/office/officeart/2005/8/layout/bList2"/>
    <dgm:cxn modelId="{DA58850B-5E8B-4957-A492-1DEC1C66F557}" type="presParOf" srcId="{8B24C7EF-35C3-4B52-AF9F-53664D37948B}" destId="{1D7552C0-9F94-4C93-AC9A-9EB9EF2FF80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2C76B-9451-4B6E-9DB5-61B0A3945C27}">
      <dsp:nvSpPr>
        <dsp:cNvPr id="0" name=""/>
        <dsp:cNvSpPr/>
      </dsp:nvSpPr>
      <dsp:spPr>
        <a:xfrm>
          <a:off x="22083" y="258555"/>
          <a:ext cx="1496189" cy="680533"/>
        </a:xfrm>
        <a:prstGeom prst="round2SameRect">
          <a:avLst>
            <a:gd name="adj1" fmla="val 8000"/>
            <a:gd name="adj2" fmla="val 0"/>
          </a:avLst>
        </a:prstGeom>
        <a:solidFill>
          <a:srgbClr val="92D050">
            <a:alpha val="90000"/>
          </a:srgb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105E3-03EE-4DF2-AF79-7C95AA633641}">
      <dsp:nvSpPr>
        <dsp:cNvPr id="0" name=""/>
        <dsp:cNvSpPr/>
      </dsp:nvSpPr>
      <dsp:spPr>
        <a:xfrm>
          <a:off x="22083" y="967962"/>
          <a:ext cx="1496189" cy="480255"/>
        </a:xfrm>
        <a:prstGeom prst="rect">
          <a:avLst/>
        </a:prstGeom>
        <a:solidFill>
          <a:srgbClr val="D7F63A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120</a:t>
          </a:r>
        </a:p>
      </dsp:txBody>
      <dsp:txXfrm>
        <a:off x="22083" y="967962"/>
        <a:ext cx="1053654" cy="480255"/>
      </dsp:txXfrm>
    </dsp:sp>
    <dsp:sp modelId="{92911A0A-A4F8-409E-8A13-31EDA1046C70}">
      <dsp:nvSpPr>
        <dsp:cNvPr id="0" name=""/>
        <dsp:cNvSpPr/>
      </dsp:nvSpPr>
      <dsp:spPr>
        <a:xfrm>
          <a:off x="1032699" y="967976"/>
          <a:ext cx="485553" cy="4262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09E93-AF17-4836-842C-249DA2A70BD1}">
      <dsp:nvSpPr>
        <dsp:cNvPr id="0" name=""/>
        <dsp:cNvSpPr/>
      </dsp:nvSpPr>
      <dsp:spPr>
        <a:xfrm>
          <a:off x="1748068" y="256837"/>
          <a:ext cx="1496189" cy="698760"/>
        </a:xfrm>
        <a:prstGeom prst="round2SameRect">
          <a:avLst>
            <a:gd name="adj1" fmla="val 8000"/>
            <a:gd name="adj2" fmla="val 0"/>
          </a:avLst>
        </a:prstGeom>
        <a:solidFill>
          <a:srgbClr val="CE62CE">
            <a:alpha val="90000"/>
          </a:srgb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63670-1E82-4D75-948B-A3D05F0B3B6A}">
      <dsp:nvSpPr>
        <dsp:cNvPr id="0" name=""/>
        <dsp:cNvSpPr/>
      </dsp:nvSpPr>
      <dsp:spPr>
        <a:xfrm>
          <a:off x="1767878" y="963256"/>
          <a:ext cx="1489845" cy="480255"/>
        </a:xfrm>
        <a:prstGeom prst="rect">
          <a:avLst/>
        </a:prstGeom>
        <a:solidFill>
          <a:srgbClr val="CF9DC2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72833</a:t>
          </a:r>
        </a:p>
      </dsp:txBody>
      <dsp:txXfrm>
        <a:off x="1767878" y="963256"/>
        <a:ext cx="1049186" cy="480255"/>
      </dsp:txXfrm>
    </dsp:sp>
    <dsp:sp modelId="{1813E4D9-0CEB-45DD-90BB-E64B0EFD624A}">
      <dsp:nvSpPr>
        <dsp:cNvPr id="0" name=""/>
        <dsp:cNvSpPr/>
      </dsp:nvSpPr>
      <dsp:spPr>
        <a:xfrm>
          <a:off x="2792142" y="1031530"/>
          <a:ext cx="461334" cy="39045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FB971-BB58-4F32-94F4-D83FB6E8C004}">
      <dsp:nvSpPr>
        <dsp:cNvPr id="0" name=""/>
        <dsp:cNvSpPr/>
      </dsp:nvSpPr>
      <dsp:spPr>
        <a:xfrm>
          <a:off x="3428684" y="262563"/>
          <a:ext cx="1496189" cy="726515"/>
        </a:xfrm>
        <a:prstGeom prst="round2SameRect">
          <a:avLst>
            <a:gd name="adj1" fmla="val 8000"/>
            <a:gd name="adj2" fmla="val 0"/>
          </a:avLst>
        </a:prstGeom>
        <a:solidFill>
          <a:srgbClr val="FFC000">
            <a:alpha val="90000"/>
          </a:srgb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2F786-D6B2-4C83-9D57-5BFEFA3517E2}">
      <dsp:nvSpPr>
        <dsp:cNvPr id="0" name=""/>
        <dsp:cNvSpPr/>
      </dsp:nvSpPr>
      <dsp:spPr>
        <a:xfrm>
          <a:off x="3428684" y="1001925"/>
          <a:ext cx="1496189" cy="480255"/>
        </a:xfrm>
        <a:prstGeom prst="rect">
          <a:avLst/>
        </a:prstGeom>
        <a:solidFill>
          <a:srgbClr val="FB7E71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2259</a:t>
          </a:r>
        </a:p>
      </dsp:txBody>
      <dsp:txXfrm>
        <a:off x="3428684" y="1001925"/>
        <a:ext cx="1053654" cy="480255"/>
      </dsp:txXfrm>
    </dsp:sp>
    <dsp:sp modelId="{1D7552C0-9F94-4C93-AC9A-9EB9EF2FF800}">
      <dsp:nvSpPr>
        <dsp:cNvPr id="0" name=""/>
        <dsp:cNvSpPr/>
      </dsp:nvSpPr>
      <dsp:spPr>
        <a:xfrm>
          <a:off x="4481612" y="1032511"/>
          <a:ext cx="445498" cy="38947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999" y="-13201"/>
            <a:ext cx="7581008" cy="1071821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4704" y="3748735"/>
            <a:ext cx="4817159" cy="2566631"/>
          </a:xfrm>
        </p:spPr>
        <p:txBody>
          <a:bodyPr anchor="b">
            <a:noAutofit/>
          </a:bodyPr>
          <a:lstStyle>
            <a:lvl1pPr algn="r">
              <a:defRPr sz="4464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04" y="6315364"/>
            <a:ext cx="4817159" cy="171009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9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D9E7-E0A3-4457-AF65-6F136FF6FD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140B-A033-480C-BC76-8BEA29EB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1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950383"/>
            <a:ext cx="5247884" cy="5306307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9" y="6969478"/>
            <a:ext cx="5247884" cy="2449174"/>
          </a:xfrm>
        </p:spPr>
        <p:txBody>
          <a:bodyPr anchor="ctr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D9E7-E0A3-4457-AF65-6F136FF6FD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140B-A033-480C-BC76-8BEA29EB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1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25" y="950383"/>
            <a:ext cx="5020092" cy="4712318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0297" y="5662701"/>
            <a:ext cx="4480748" cy="59399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2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6969478"/>
            <a:ext cx="5247885" cy="2449174"/>
          </a:xfrm>
        </p:spPr>
        <p:txBody>
          <a:bodyPr anchor="ctr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D9E7-E0A3-4457-AF65-6F136FF6FD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140B-A033-480C-BC76-8BEA29EB3B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99075" y="1232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8567" y="4500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0827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7" y="3012023"/>
            <a:ext cx="5247885" cy="4046394"/>
          </a:xfrm>
        </p:spPr>
        <p:txBody>
          <a:bodyPr anchor="b">
            <a:normAutofit/>
          </a:bodyPr>
          <a:lstStyle>
            <a:lvl1pPr algn="l">
              <a:defRPr sz="363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8"/>
            <a:ext cx="5247885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D9E7-E0A3-4457-AF65-6F136FF6FD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140B-A033-480C-BC76-8BEA29EB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26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25" y="950383"/>
            <a:ext cx="5020092" cy="4712318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976" y="6256691"/>
            <a:ext cx="5247886" cy="80172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8"/>
            <a:ext cx="5247885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D9E7-E0A3-4457-AF65-6F136FF6FD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140B-A033-480C-BC76-8BEA29EB3B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99075" y="1232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8567" y="4500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5263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44" y="950383"/>
            <a:ext cx="5242718" cy="4712318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976" y="6256691"/>
            <a:ext cx="5247886" cy="80172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4">
                <a:solidFill>
                  <a:schemeClr val="accent1"/>
                </a:solidFill>
              </a:defRPr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8"/>
            <a:ext cx="5247885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D9E7-E0A3-4457-AF65-6F136FF6FD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140B-A033-480C-BC76-8BEA29EB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49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D9E7-E0A3-4457-AF65-6F136FF6FD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140B-A033-480C-BC76-8BEA29EB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66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41660" y="950384"/>
            <a:ext cx="809219" cy="818715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977" y="950384"/>
            <a:ext cx="4294916" cy="818715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D9E7-E0A3-4457-AF65-6F136FF6FD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140B-A033-480C-BC76-8BEA29EB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1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D9E7-E0A3-4457-AF65-6F136FF6FD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140B-A033-480C-BC76-8BEA29EB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4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7" y="4210729"/>
            <a:ext cx="5247885" cy="2847691"/>
          </a:xfrm>
        </p:spPr>
        <p:txBody>
          <a:bodyPr anchor="b"/>
          <a:lstStyle>
            <a:lvl1pPr algn="l">
              <a:defRPr sz="330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7"/>
            <a:ext cx="5247885" cy="1341388"/>
          </a:xfrm>
        </p:spPr>
        <p:txBody>
          <a:bodyPr anchor="t"/>
          <a:lstStyle>
            <a:lvl1pPr marL="0" indent="0" algn="l">
              <a:buNone/>
              <a:defRPr sz="165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D9E7-E0A3-4457-AF65-6F136FF6FD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140B-A033-480C-BC76-8BEA29EB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7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950383"/>
            <a:ext cx="5247884" cy="20591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79" y="3368418"/>
            <a:ext cx="2553051" cy="6050232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3"/>
            </a:lvl2pPr>
            <a:lvl3pPr>
              <a:defRPr sz="1157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8811" y="3368421"/>
            <a:ext cx="2553052" cy="6050233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3"/>
            </a:lvl2pPr>
            <a:lvl3pPr>
              <a:defRPr sz="1157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D9E7-E0A3-4457-AF65-6F136FF6FD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140B-A033-480C-BC76-8BEA29EB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8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950383"/>
            <a:ext cx="5247884" cy="20591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8" y="3369032"/>
            <a:ext cx="2555170" cy="898409"/>
          </a:xfrm>
        </p:spPr>
        <p:txBody>
          <a:bodyPr anchor="b">
            <a:noAutofit/>
          </a:bodyPr>
          <a:lstStyle>
            <a:lvl1pPr marL="0" indent="0">
              <a:buNone/>
              <a:defRPr sz="1984" b="0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78" y="4267444"/>
            <a:ext cx="2555170" cy="515121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96691" y="3369032"/>
            <a:ext cx="2555170" cy="898409"/>
          </a:xfrm>
        </p:spPr>
        <p:txBody>
          <a:bodyPr anchor="b">
            <a:noAutofit/>
          </a:bodyPr>
          <a:lstStyle>
            <a:lvl1pPr marL="0" indent="0">
              <a:buNone/>
              <a:defRPr sz="1984" b="0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96691" y="4267444"/>
            <a:ext cx="2555170" cy="515121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D9E7-E0A3-4457-AF65-6F136FF6FD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140B-A033-480C-BC76-8BEA29EB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1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950383"/>
            <a:ext cx="5247884" cy="20591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D9E7-E0A3-4457-AF65-6F136FF6FD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140B-A033-480C-BC76-8BEA29EB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2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D9E7-E0A3-4457-AF65-6F136FF6FD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140B-A033-480C-BC76-8BEA29EB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2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2336365"/>
            <a:ext cx="2306744" cy="1993164"/>
          </a:xfrm>
        </p:spPr>
        <p:txBody>
          <a:bodyPr anchor="b">
            <a:normAutofit/>
          </a:bodyPr>
          <a:lstStyle>
            <a:lvl1pPr>
              <a:defRPr sz="16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502" y="802783"/>
            <a:ext cx="2799359" cy="861586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978" y="4329529"/>
            <a:ext cx="2306744" cy="4029228"/>
          </a:xfrm>
        </p:spPr>
        <p:txBody>
          <a:bodyPr>
            <a:normAutofit/>
          </a:bodyPr>
          <a:lstStyle>
            <a:lvl1pPr marL="0" indent="0">
              <a:buNone/>
              <a:defRPr sz="1157"/>
            </a:lvl1pPr>
            <a:lvl2pPr marL="283475" indent="0">
              <a:buNone/>
              <a:defRPr sz="868"/>
            </a:lvl2pPr>
            <a:lvl3pPr marL="566951" indent="0">
              <a:buNone/>
              <a:defRPr sz="744"/>
            </a:lvl3pPr>
            <a:lvl4pPr marL="850426" indent="0">
              <a:buNone/>
              <a:defRPr sz="620"/>
            </a:lvl4pPr>
            <a:lvl5pPr marL="1133902" indent="0">
              <a:buNone/>
              <a:defRPr sz="620"/>
            </a:lvl5pPr>
            <a:lvl6pPr marL="1417377" indent="0">
              <a:buNone/>
              <a:defRPr sz="620"/>
            </a:lvl6pPr>
            <a:lvl7pPr marL="1700853" indent="0">
              <a:buNone/>
              <a:defRPr sz="620"/>
            </a:lvl7pPr>
            <a:lvl8pPr marL="1984328" indent="0">
              <a:buNone/>
              <a:defRPr sz="620"/>
            </a:lvl8pPr>
            <a:lvl9pPr marL="2267803" indent="0">
              <a:buNone/>
              <a:defRPr sz="6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D9E7-E0A3-4457-AF65-6F136FF6FD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140B-A033-480C-BC76-8BEA29EB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4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7484269"/>
            <a:ext cx="5247884" cy="883560"/>
          </a:xfrm>
        </p:spPr>
        <p:txBody>
          <a:bodyPr anchor="b">
            <a:normAutofit/>
          </a:bodyPr>
          <a:lstStyle>
            <a:lvl1pPr algn="l">
              <a:defRPr sz="1984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3978" y="950384"/>
            <a:ext cx="5247884" cy="5995581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7967" indent="0">
              <a:buNone/>
              <a:defRPr sz="1323"/>
            </a:lvl2pPr>
            <a:lvl3pPr marL="755934" indent="0">
              <a:buNone/>
              <a:defRPr sz="1323"/>
            </a:lvl3pPr>
            <a:lvl4pPr marL="1133902" indent="0">
              <a:buNone/>
              <a:defRPr sz="1323"/>
            </a:lvl4pPr>
            <a:lvl5pPr marL="1511869" indent="0">
              <a:buNone/>
              <a:defRPr sz="1323"/>
            </a:lvl5pPr>
            <a:lvl6pPr marL="1889836" indent="0">
              <a:buNone/>
              <a:defRPr sz="1323"/>
            </a:lvl6pPr>
            <a:lvl7pPr marL="2267803" indent="0">
              <a:buNone/>
              <a:defRPr sz="1323"/>
            </a:lvl7pPr>
            <a:lvl8pPr marL="2645771" indent="0">
              <a:buNone/>
              <a:defRPr sz="1323"/>
            </a:lvl8pPr>
            <a:lvl9pPr marL="3023738" indent="0">
              <a:buNone/>
              <a:defRPr sz="132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978" y="8367830"/>
            <a:ext cx="5247884" cy="1050822"/>
          </a:xfrm>
        </p:spPr>
        <p:txBody>
          <a:bodyPr>
            <a:normAutofit/>
          </a:bodyPr>
          <a:lstStyle>
            <a:lvl1pPr marL="0" indent="0">
              <a:buNone/>
              <a:defRPr sz="992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D9E7-E0A3-4457-AF65-6F136FF6FD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140B-A033-480C-BC76-8BEA29EB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1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7000" y="-13201"/>
            <a:ext cx="7581009" cy="1071821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978" y="950383"/>
            <a:ext cx="5247884" cy="2059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8" y="3368421"/>
            <a:ext cx="5247884" cy="605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68722" y="9418654"/>
            <a:ext cx="56559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2D9E7-E0A3-4457-AF65-6F136FF6FD7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978" y="9418654"/>
            <a:ext cx="382197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8047" y="9418654"/>
            <a:ext cx="42381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accent1"/>
                </a:solidFill>
              </a:defRPr>
            </a:lvl1pPr>
          </a:lstStyle>
          <a:p>
            <a:fld id="{B80F140B-A033-480C-BC76-8BEA29EB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l" defTabSz="377967" rtl="0" eaLnBrk="1" latinLnBrk="0" hangingPunct="1">
        <a:spcBef>
          <a:spcPct val="0"/>
        </a:spcBef>
        <a:buNone/>
        <a:defRPr sz="2976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3475" indent="-283475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4197" indent="-236230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44918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22885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00853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78820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56787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34754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12722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" y="354058"/>
            <a:ext cx="1550504" cy="12933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50504" y="411973"/>
            <a:ext cx="5486401" cy="58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Statistics of International Research Achievements of Institute for Color Science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and Technology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63955747"/>
              </p:ext>
            </p:extLst>
          </p:nvPr>
        </p:nvGraphicFramePr>
        <p:xfrm>
          <a:off x="1550504" y="822845"/>
          <a:ext cx="5039783" cy="1834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14473" y="1404792"/>
            <a:ext cx="1125286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H-Index: 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06779" y="1493558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Citations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5266" y="1390753"/>
            <a:ext cx="1537600" cy="617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Publications: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Wave 19"/>
              <p:cNvSpPr/>
              <p:nvPr/>
            </p:nvSpPr>
            <p:spPr>
              <a:xfrm>
                <a:off x="1814473" y="2418658"/>
                <a:ext cx="1855752" cy="668731"/>
              </a:xfrm>
              <a:prstGeom prst="wave">
                <a:avLst/>
              </a:prstGeom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sz="1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FM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20.45</a:t>
                </a:r>
              </a:p>
            </p:txBody>
          </p:sp>
        </mc:Choice>
        <mc:Fallback>
          <p:sp>
            <p:nvSpPr>
              <p:cNvPr id="20" name="Wav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473" y="2418658"/>
                <a:ext cx="1855752" cy="668731"/>
              </a:xfrm>
              <a:prstGeom prst="wav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Double Wave 20"/>
              <p:cNvSpPr/>
              <p:nvPr/>
            </p:nvSpPr>
            <p:spPr>
              <a:xfrm>
                <a:off x="4070395" y="2479895"/>
                <a:ext cx="1972596" cy="607494"/>
              </a:xfrm>
              <a:prstGeom prst="doubleWave">
                <a:avLst/>
              </a:prstGeom>
              <a:solidFill>
                <a:srgbClr val="BC74A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itations</a:t>
                </a:r>
                <a:r>
                  <a:rPr lang="en-US" sz="1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FM</a:t>
                </a:r>
                <a:r>
                  <a:rPr lang="en-US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2260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Double Wav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395" y="2479895"/>
                <a:ext cx="1972596" cy="607494"/>
              </a:xfrm>
              <a:prstGeom prst="doubleWave">
                <a:avLst/>
              </a:prstGeom>
              <a:blipFill>
                <a:blip r:embed="rId10"/>
                <a:stretch>
                  <a:fillRect r="-3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814473" y="2863203"/>
            <a:ext cx="1433406" cy="502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FM= Faculty Members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C3BF4E9-0F93-42C8-BFD4-F34F78B13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582015"/>
              </p:ext>
            </p:extLst>
          </p:nvPr>
        </p:nvGraphicFramePr>
        <p:xfrm>
          <a:off x="1316538" y="3213543"/>
          <a:ext cx="4926598" cy="7184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354">
                  <a:extLst>
                    <a:ext uri="{9D8B030D-6E8A-4147-A177-3AD203B41FA5}">
                      <a16:colId xmlns:a16="http://schemas.microsoft.com/office/drawing/2014/main" val="405555520"/>
                    </a:ext>
                  </a:extLst>
                </a:gridCol>
                <a:gridCol w="4691244">
                  <a:extLst>
                    <a:ext uri="{9D8B030D-6E8A-4147-A177-3AD203B41FA5}">
                      <a16:colId xmlns:a16="http://schemas.microsoft.com/office/drawing/2014/main" val="1390992228"/>
                    </a:ext>
                  </a:extLst>
                </a:gridCol>
              </a:tblGrid>
              <a:tr h="8595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Highly-Cited papers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810317"/>
                  </a:ext>
                </a:extLst>
              </a:tr>
              <a:tr h="1763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Synthesis of pearl necklace-like ZIF-8@chitosan/PVA nanofiber with synergistic effect for recyclingaqueous dye removal.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Mahmoodi, NM</a:t>
                      </a:r>
                      <a:r>
                        <a:rPr lang="en-US" sz="600">
                          <a:effectLst/>
                        </a:rPr>
                        <a:t>; Oveisi, M; Taghizadeh, A; Taghizadeh, 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169668247"/>
                  </a:ext>
                </a:extLst>
              </a:tr>
              <a:tr h="1763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Synthesis of metal-organic framework hybrid nanocomposites based on GO and CNT with highadsorption capacity for dye removal.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Abdi, J; Vossoughi, M; 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Mahmoodi, NM</a:t>
                      </a:r>
                      <a:r>
                        <a:rPr lang="en-US" sz="600">
                          <a:effectLst/>
                        </a:rPr>
                        <a:t>; Alemzadeh, I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669815897"/>
                  </a:ext>
                </a:extLst>
              </a:tr>
              <a:tr h="2666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Use of Rosa canina fruit extract as a green corrosion inhibitor for mild steel in 1 M HCl solution: Acomplementary experimental, molecular dynamics and quantum mechanics investigation.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Sanaei, Z; Ramezanzadeh, M; Bahlakeh, G; 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Ramezanzadeh, B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3880139279"/>
                  </a:ext>
                </a:extLst>
              </a:tr>
              <a:tr h="2548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Synthesis of graphene oxide nanosheets decorated by nanoporous zeolite-imidazole (ZIF-67) basedmetal-organic framework with controlled-release corrosion inhibitor performance: Experimental anddetailed DFT-D theoretical exploration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Lashgari, SM; 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Yari, H</a:t>
                      </a:r>
                      <a:r>
                        <a:rPr lang="en-US" sz="600">
                          <a:effectLst/>
                        </a:rPr>
                        <a:t>; 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Mahdavian, M</a:t>
                      </a:r>
                      <a:r>
                        <a:rPr lang="en-US" sz="600">
                          <a:effectLst/>
                        </a:rPr>
                        <a:t>; 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Ramezanzadeh, B</a:t>
                      </a:r>
                      <a:r>
                        <a:rPr lang="en-US" sz="600">
                          <a:effectLst/>
                        </a:rPr>
                        <a:t>; Bahlakeh, G; Ramezanzadeh, 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3430957829"/>
                  </a:ext>
                </a:extLst>
              </a:tr>
              <a:tr h="2666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 facile route of making silica nanoparticles-covered graphene oxide nanohybrids (SiO2-GO);fabrication of SiO2-GO/epoxy composite coating with superior barrier and corrosion protectionperformance.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Ramezanzadeh, B</a:t>
                      </a:r>
                      <a:r>
                        <a:rPr lang="en-US" sz="600">
                          <a:effectLst/>
                        </a:rPr>
                        <a:t>; Haeri, Z; Ramezanzadeh, 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1416260791"/>
                  </a:ext>
                </a:extLst>
              </a:tr>
              <a:tr h="2666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Utilizing Lemon Balm extract as an effective green corrosion inhibitor for mild steel in 1M HClsolution: A detailed experimental, molecular dynamics, Monte Carlo and quantum mechanics study.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Asadi, N; Ramezanzadeh, M; Bahlakeh, G; 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Ramezanzadeh, B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1970688807"/>
                  </a:ext>
                </a:extLst>
              </a:tr>
              <a:tr h="1763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Development of metal-organic framework (MOF) decorated graphene oxide nanoplatforms for anti-corrosion epoxy coatings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Ramezanzadeh, M; 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Ramezanzadeh, B</a:t>
                      </a:r>
                      <a:r>
                        <a:rPr lang="en-US" sz="600">
                          <a:effectLst/>
                        </a:rPr>
                        <a:t>; 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Mahdavian, M</a:t>
                      </a:r>
                      <a:r>
                        <a:rPr lang="en-US" sz="600">
                          <a:effectLst/>
                        </a:rPr>
                        <a:t>; Bahlakeh, G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1325458581"/>
                  </a:ext>
                </a:extLst>
              </a:tr>
              <a:tr h="2666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MIL-Ti metal-organic frameworks (MOFs) nanomaterials as superior adsorbents: Synthesis andultrasound-aided dye adsorption from multicomponent wastewater systems.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Oveisi, M; Asli, MA; 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Mahmoodi, NM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2598220297"/>
                  </a:ext>
                </a:extLst>
              </a:tr>
              <a:tr h="2666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Potential of Borage flower aqueous extract as an environmentally sustainable corrosion inhibitor foracid corrosion of mild steel: Electrochemical and theoretical studies.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Dehghani, A; Bahlakeh, G; 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Ramezanzadeh, B</a:t>
                      </a:r>
                      <a:r>
                        <a:rPr lang="en-US" sz="600">
                          <a:effectLst/>
                        </a:rPr>
                        <a:t>; Ramezanzadeh, M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3944769816"/>
                  </a:ext>
                </a:extLst>
              </a:tr>
              <a:tr h="2533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Novel cost-effective and high-performance green inhibitor based on aqueous Peganum harmala seedextract for mild steel corrosion in HCl solution: Detailed experimental and electronic/atomic level computational explorations.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Bahlakeh, G;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 Ramezanzadeh, B</a:t>
                      </a:r>
                      <a:r>
                        <a:rPr lang="en-US" sz="600">
                          <a:effectLst/>
                        </a:rPr>
                        <a:t>; Dehghani, A; Ramezanzadeh, M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2701124514"/>
                  </a:ext>
                </a:extLst>
              </a:tr>
              <a:tr h="1763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Persian Liquorice extract as a highly efficient sustainable corrosion inhibitor for mild steel in sodiumchloride solution.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Alibakhshi, E; Ramezanzadeh, M; Haddadi, SA; Bahlakeh, G; 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Ramezanzadeh, B</a:t>
                      </a:r>
                      <a:r>
                        <a:rPr lang="en-US" sz="600">
                          <a:effectLst/>
                        </a:rPr>
                        <a:t>; 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Mandavian, 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526161760"/>
                  </a:ext>
                </a:extLst>
              </a:tr>
              <a:tr h="2666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Impact of size-controlled p-phenylenediamine (PPDA)-functionalized graphene oxide nanosheets onthe GO-PPDA/Epoxy anti-corrosion, interfacial interactions and mechanical properties enhancement:Experimental and quantum mechanics investigations.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Ramezanzadeh, B</a:t>
                      </a:r>
                      <a:r>
                        <a:rPr lang="en-US" sz="600">
                          <a:effectLst/>
                        </a:rPr>
                        <a:t>; Bahlakeh, G; Moghadam,MHM; Miraftab, 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546492662"/>
                  </a:ext>
                </a:extLst>
              </a:tr>
              <a:tr h="1763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Enhancement of barrier and corrosion protection performance of an epoxy coating through wettransfer of amino functionalized graphene oxide.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Ramezanzadeh, B</a:t>
                      </a:r>
                      <a:r>
                        <a:rPr lang="en-US" sz="600">
                          <a:effectLst/>
                        </a:rPr>
                        <a:t>; Niroumandrad, S; Ahmadi, A; 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Mahdavian, M</a:t>
                      </a:r>
                      <a:r>
                        <a:rPr lang="en-US" sz="600">
                          <a:effectLst/>
                        </a:rPr>
                        <a:t>; Moghadam, MHM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1710434814"/>
                  </a:ext>
                </a:extLst>
              </a:tr>
              <a:tr h="1763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Effects of highly crystalline and conductive polyaniline/graphene oxide composites on the corrosionprotection performance of a zinc-rich epoxy coating.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Ramezanzadeh, B</a:t>
                      </a:r>
                      <a:r>
                        <a:rPr lang="en-US" sz="600">
                          <a:effectLst/>
                        </a:rPr>
                        <a:t>; Moghadam, MHM; Shohani, N; 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Mandavian, 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4065798992"/>
                  </a:ext>
                </a:extLst>
              </a:tr>
              <a:tr h="1763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Agarose-based biomaterials for tissue engineering.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Zarrintaj, P; Manouchehri, S; Ahmadi, Z; Saeb, MR; Urbanska, AM; Kaplan, DL; Mozafari, 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3323047453"/>
                  </a:ext>
                </a:extLst>
              </a:tr>
              <a:tr h="1763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Heavy metal adsorption using PAMAM/CNT nanocomposite from aqueous solution in batch andcontinuous fixed bed systems.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Hayati, B; Maleki, A; 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Najafi, F</a:t>
                      </a:r>
                      <a:r>
                        <a:rPr lang="en-US" sz="600">
                          <a:effectLst/>
                        </a:rPr>
                        <a:t>; Gharibi, F; McKay, G; Gupta, VK; Puttaiah, SH; Marzban, 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4132885654"/>
                  </a:ext>
                </a:extLst>
              </a:tr>
              <a:tr h="1763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Thermo-sensitive polymers in medicine: A review.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Zarrintaj, P; Jouyandeh, M; Ganjali, MR; Hadavand, BS; Mozafari, M;Sheiko, SS; Vatankhah-Varnoosfaderani, M;Gutierrez, TJ; Saeb, MR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3088987724"/>
                  </a:ext>
                </a:extLst>
              </a:tr>
              <a:tr h="2666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Development of an active/barrier bi-functional anti-corrosion system based on the epoxy nanocomposite loaded with highly-coordinated functionalized zirconium-based nanoporous metal-organic framework (Zr-MOF).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Ramezanzadeh, M; 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Ramezanzadeh, B</a:t>
                      </a:r>
                      <a:r>
                        <a:rPr lang="en-US" sz="600">
                          <a:effectLst/>
                        </a:rPr>
                        <a:t>; Bahlakeh, G; Tati, A; 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Mahdavian, 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3947295533"/>
                  </a:ext>
                </a:extLst>
              </a:tr>
              <a:tr h="2666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Superior corrosion protection and adhesion strength of epoxy coating applied on AZ31 magnesium alloy pre-treated by PEO/Silane with inorganic and organic corrosion inhibitors.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Toorani, M; Aliofkhazraei, 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M; Mahdavian</a:t>
                      </a:r>
                      <a:r>
                        <a:rPr lang="en-US" sz="600">
                          <a:effectLst/>
                        </a:rPr>
                        <a:t>, M; Naderi, 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1491327786"/>
                  </a:ext>
                </a:extLst>
              </a:tr>
              <a:tr h="2666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Molecular-MD/atomic-DFT theoretical and experimental studies on the quince seed extract corrosioninhibition performance on the acidic-solution attack of mild-steel</a:t>
                      </a:r>
                      <a:r>
                        <a:rPr lang="ar-SA" sz="600">
                          <a:effectLst/>
                        </a:rPr>
                        <a:t>.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Shahmoradi, AR; Talebibahmanbigloo, N;Nickhil, C; Nisha, R; Javidparvar, AA; Ghahremani, P; Bahlakeh, G; 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Ramezanzadeh, B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3388099472"/>
                  </a:ext>
                </a:extLst>
              </a:tr>
              <a:tr h="1763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Theoretical and surface/electrochemical investigations of walnut fruit green husk extract as effectiveinhibitor for mild-steel corrosion in 1M HCl electrolyte</a:t>
                      </a:r>
                      <a:r>
                        <a:rPr lang="ar-SA" sz="600">
                          <a:effectLst/>
                        </a:rPr>
                        <a:t>.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Shahmoradi, AR; Ranjbarghanei, M; Javidparvar, AA; Guo, L; Berdimurodov, E; 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Ramezanzadeh, B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4146138297"/>
                  </a:ext>
                </a:extLst>
              </a:tr>
              <a:tr h="1763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Clean Laccase immobilized nanobiocatalysts (graphene oxide - zeolite nanocomposites): Fromproduction to detailed biocatalytic degradation of organic pollutant</a:t>
                      </a:r>
                      <a:r>
                        <a:rPr lang="ar-SA" sz="600">
                          <a:effectLst/>
                        </a:rPr>
                        <a:t>.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Mahmoodi, Niyaz Mohammad</a:t>
                      </a:r>
                      <a:r>
                        <a:rPr lang="en-US" sz="600">
                          <a:effectLst/>
                        </a:rPr>
                        <a:t>); Saffar-Dastgerdi,Mohammad Hosein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3958673637"/>
                  </a:ext>
                </a:extLst>
              </a:tr>
              <a:tr h="859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">
                          <a:effectLst/>
                        </a:rPr>
                        <a:t>47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925022173"/>
                  </a:ext>
                </a:extLst>
              </a:tr>
              <a:tr h="176318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effectLst/>
                        </a:rPr>
                        <a:t>24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600">
                          <a:effectLst/>
                        </a:rPr>
                        <a:t>Chitosan-wrapped multiwalled carbon nanotube as filler within PEBA thin film nanocomposite (TFN) membrane to improve dye removal</a:t>
                      </a:r>
                      <a:r>
                        <a:rPr lang="ar-SA" sz="600">
                          <a:effectLst/>
                        </a:rPr>
                        <a:t>.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600">
                          <a:effectLst/>
                        </a:rPr>
                        <a:t>Mousavi, SR; Asghari, M; 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Mahmoodi, NM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1770080838"/>
                  </a:ext>
                </a:extLst>
              </a:tr>
              <a:tr h="176318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effectLst/>
                        </a:rPr>
                        <a:t>25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US" sz="600">
                          <a:effectLst/>
                        </a:rPr>
                        <a:t>Flame Retardancy Index for Thermoplastic Composites</a:t>
                      </a:r>
                      <a:r>
                        <a:rPr lang="ar-SA" sz="600">
                          <a:effectLst/>
                        </a:rPr>
                        <a:t>.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Vahabi, H; Kandola, BK; 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Saeb, MR</a:t>
                      </a:r>
                      <a:r>
                        <a:rPr lang="en-US" sz="600">
                          <a:effectLst/>
                        </a:rPr>
                        <a:t> 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2215389569"/>
                  </a:ext>
                </a:extLst>
              </a:tr>
              <a:tr h="20544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effectLst/>
                        </a:rPr>
                        <a:t>26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Graphene skeletal nanotemplate coordinated with pH-Responsive porous Double-Ligand Metal-Organic frameworks (DL-MOFs) through ligand exchange theory for High-Performance smart coatings. Ramezanzadeh, M; 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Ramezanzadeh, B; Mahdavian, M.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2882719617"/>
                  </a:ext>
                </a:extLst>
              </a:tr>
              <a:tr h="266676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effectLst/>
                        </a:rPr>
                        <a:t>27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Development of an active/barrier bi-functional anti-corrosion system based on the epoxy nanocomposite loaded with highly-coordinated functionalized zirconium-based nanoporous metal-organic framework (Zr-MOF)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Ramezanzadeh, M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; Ramezanzadeh, B</a:t>
                      </a:r>
                      <a:r>
                        <a:rPr lang="en-US" sz="600">
                          <a:effectLst/>
                        </a:rPr>
                        <a:t>; Bahlakeh, G; Tati, A; </a:t>
                      </a:r>
                      <a:r>
                        <a:rPr lang="en-US" sz="600">
                          <a:effectLst/>
                          <a:highlight>
                            <a:srgbClr val="00FFFF"/>
                          </a:highlight>
                        </a:rPr>
                        <a:t>Mahdavian, M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2486303638"/>
                  </a:ext>
                </a:extLst>
              </a:tr>
              <a:tr h="20544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600">
                          <a:effectLst/>
                        </a:rPr>
                        <a:t>28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Theoretical and surface/electrochemical investigations of walnut fruit green husk extract as effective inhibitor for mild-steel corrosion in 1M HCl electrolyte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 err="1">
                          <a:effectLst/>
                        </a:rPr>
                        <a:t>Shahmoradi</a:t>
                      </a:r>
                      <a:r>
                        <a:rPr lang="en-US" sz="600" dirty="0">
                          <a:effectLst/>
                        </a:rPr>
                        <a:t>, AR; </a:t>
                      </a:r>
                      <a:r>
                        <a:rPr lang="en-US" sz="600" dirty="0" err="1">
                          <a:effectLst/>
                        </a:rPr>
                        <a:t>Ranjbarghanei</a:t>
                      </a:r>
                      <a:r>
                        <a:rPr lang="en-US" sz="600" dirty="0">
                          <a:effectLst/>
                        </a:rPr>
                        <a:t>, M; </a:t>
                      </a:r>
                      <a:r>
                        <a:rPr lang="en-US" sz="600" dirty="0" err="1">
                          <a:effectLst/>
                        </a:rPr>
                        <a:t>Javidparvar</a:t>
                      </a:r>
                      <a:r>
                        <a:rPr lang="en-US" sz="600" dirty="0">
                          <a:effectLst/>
                        </a:rPr>
                        <a:t>, AA; Guo, L; </a:t>
                      </a:r>
                      <a:r>
                        <a:rPr lang="en-US" sz="600" dirty="0" err="1">
                          <a:effectLst/>
                        </a:rPr>
                        <a:t>Berdimurodov</a:t>
                      </a:r>
                      <a:r>
                        <a:rPr lang="en-US" sz="600" dirty="0">
                          <a:effectLst/>
                        </a:rPr>
                        <a:t>, E</a:t>
                      </a:r>
                      <a:r>
                        <a:rPr lang="en-US" sz="600" dirty="0">
                          <a:effectLst/>
                          <a:highlight>
                            <a:srgbClr val="00FFFF"/>
                          </a:highlight>
                        </a:rPr>
                        <a:t>; </a:t>
                      </a:r>
                      <a:r>
                        <a:rPr lang="en-US" sz="600" dirty="0" err="1">
                          <a:effectLst/>
                          <a:highlight>
                            <a:srgbClr val="00FFFF"/>
                          </a:highlight>
                        </a:rPr>
                        <a:t>Ramezanzadeh</a:t>
                      </a:r>
                      <a:r>
                        <a:rPr lang="en-US" sz="600" dirty="0">
                          <a:effectLst/>
                          <a:highlight>
                            <a:srgbClr val="00FFFF"/>
                          </a:highlight>
                        </a:rPr>
                        <a:t>, B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511" marR="47511" marT="0" marB="0"/>
                </a:tc>
                <a:extLst>
                  <a:ext uri="{0D108BD9-81ED-4DB2-BD59-A6C34878D82A}">
                    <a16:rowId xmlns:a16="http://schemas.microsoft.com/office/drawing/2014/main" val="4009586583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40BC6697-76F1-43CA-A161-31693DC4D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037" y="3214286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544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439</TotalTime>
  <Words>1119</Words>
  <Application>Microsoft Office PowerPoint</Application>
  <PresentationFormat>Custom</PresentationFormat>
  <Paragraphs>93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Cambria Math</vt:lpstr>
      <vt:lpstr>Tahoma</vt:lpstr>
      <vt:lpstr>Times New Roman</vt:lpstr>
      <vt:lpstr>Trebuchet MS</vt:lpstr>
      <vt:lpstr>Wingdings 3</vt:lpstr>
      <vt:lpstr>Facet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International Scientific Cooperation Office01</dc:creator>
  <cp:lastModifiedBy>ShahabRayane</cp:lastModifiedBy>
  <cp:revision>76</cp:revision>
  <cp:lastPrinted>2023-09-26T08:25:05Z</cp:lastPrinted>
  <dcterms:created xsi:type="dcterms:W3CDTF">2019-07-30T08:59:37Z</dcterms:created>
  <dcterms:modified xsi:type="dcterms:W3CDTF">2024-03-17T14:34:34Z</dcterms:modified>
</cp:coreProperties>
</file>